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7"/>
  </p:handout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  <p:sldId id="267" r:id="rId11"/>
    <p:sldId id="266" r:id="rId12"/>
    <p:sldId id="265" r:id="rId13"/>
    <p:sldId id="269" r:id="rId14"/>
    <p:sldId id="268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081C81-2C34-49A4-96CA-0EFCAC06914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733B21-FC7D-43E0-A484-CD2B0BF4CB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7665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8544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584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892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43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787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335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027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383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851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9036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5656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4A7CC3-8E27-49D7-8FC6-7561891B5C60}" type="datetimeFigureOut">
              <a:rPr lang="zh-CN" altLang="en-US" smtClean="0"/>
              <a:t>2018/3/26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06345-2B52-421A-96C5-83B9B08395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56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2.bin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53922" y="1460043"/>
            <a:ext cx="5381053" cy="482147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0" y="0"/>
            <a:ext cx="2819400" cy="584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Data Source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79578" y="653077"/>
            <a:ext cx="11758422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These test collections are meant to be portable, reusable, statistically powerful, and </a:t>
            </a:r>
            <a:r>
              <a:rPr lang="en-US" altLang="zh-CN" sz="2400" b="1" dirty="0"/>
              <a:t>open</a:t>
            </a:r>
            <a:r>
              <a:rPr lang="en-US" altLang="zh-CN" dirty="0" smtClean="0"/>
              <a:t> to anyone that wishes to work on the problem of retrieval over sessions.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53922" y="1391741"/>
            <a:ext cx="93129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topic</a:t>
            </a:r>
            <a:endParaRPr lang="en-US" altLang="zh-CN" sz="2400" dirty="0"/>
          </a:p>
        </p:txBody>
      </p:sp>
      <p:sp>
        <p:nvSpPr>
          <p:cNvPr id="11" name="文本框 10"/>
          <p:cNvSpPr txBox="1"/>
          <p:nvPr/>
        </p:nvSpPr>
        <p:spPr>
          <a:xfrm>
            <a:off x="768349" y="1960347"/>
            <a:ext cx="205105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Session 1</a:t>
            </a:r>
            <a:endParaRPr lang="en-US" altLang="zh-CN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768349" y="3105546"/>
            <a:ext cx="221297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Session N</a:t>
            </a:r>
            <a:endParaRPr lang="en-US" altLang="zh-CN" sz="2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204667" y="2367316"/>
            <a:ext cx="161092" cy="603628"/>
            <a:chOff x="4406900" y="2505908"/>
            <a:chExt cx="161092" cy="603628"/>
          </a:xfrm>
        </p:grpSpPr>
        <p:sp>
          <p:nvSpPr>
            <p:cNvPr id="14" name="椭圆 13"/>
            <p:cNvSpPr/>
            <p:nvPr/>
          </p:nvSpPr>
          <p:spPr>
            <a:xfrm>
              <a:off x="4406900" y="2505908"/>
              <a:ext cx="161092" cy="16109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406900" y="2735302"/>
              <a:ext cx="161092" cy="16109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4406900" y="2948444"/>
              <a:ext cx="161092" cy="16109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矩形 17"/>
          <p:cNvSpPr/>
          <p:nvPr/>
        </p:nvSpPr>
        <p:spPr>
          <a:xfrm>
            <a:off x="6045693" y="1534973"/>
            <a:ext cx="5340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“session” to mean a sequence of reformulations along with any user interaction with the retrieved results in service of satisfying an information need.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6149402" y="2842708"/>
            <a:ext cx="557647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a session is a series of actions, including queries and clicks on ranked results, that a user performs in the process of trying to satisfy the information need represented by the topic. </a:t>
            </a:r>
            <a:endParaRPr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179578" y="6488668"/>
            <a:ext cx="1175842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这个数据集里的不同</a:t>
            </a:r>
            <a:r>
              <a:rPr lang="en-US" altLang="zh-CN" dirty="0" smtClean="0"/>
              <a:t>session</a:t>
            </a:r>
            <a:r>
              <a:rPr lang="zh-CN" altLang="en-US" dirty="0" smtClean="0"/>
              <a:t>好像对应不同的</a:t>
            </a:r>
            <a:r>
              <a:rPr lang="en-US" altLang="zh-CN" dirty="0" smtClean="0"/>
              <a:t>user! </a:t>
            </a:r>
            <a:r>
              <a:rPr lang="zh-CN" altLang="en-US" dirty="0" smtClean="0"/>
              <a:t>因为在论文中提到，</a:t>
            </a:r>
            <a:r>
              <a:rPr lang="en-US" altLang="zh-CN" dirty="0" smtClean="0"/>
              <a:t>in session 2 a user...in session 9 </a:t>
            </a:r>
            <a:r>
              <a:rPr lang="en-US" altLang="zh-CN" u="sng" dirty="0" smtClean="0"/>
              <a:t>another user</a:t>
            </a:r>
            <a:r>
              <a:rPr lang="en-US" altLang="zh-CN" dirty="0" smtClean="0"/>
              <a:t>...</a:t>
            </a:r>
          </a:p>
        </p:txBody>
      </p:sp>
      <p:sp>
        <p:nvSpPr>
          <p:cNvPr id="21" name="矩形 20"/>
          <p:cNvSpPr/>
          <p:nvPr/>
        </p:nvSpPr>
        <p:spPr>
          <a:xfrm>
            <a:off x="6222803" y="4250190"/>
            <a:ext cx="571519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MR9"/>
              </a:rPr>
              <a:t>A session usually starts with the </a:t>
            </a:r>
            <a:r>
              <a:rPr lang="en-US" altLang="zh-CN" dirty="0" smtClean="0">
                <a:latin typeface="CMR9"/>
              </a:rPr>
              <a:t>user writing </a:t>
            </a:r>
            <a:r>
              <a:rPr lang="en-US" altLang="zh-CN" dirty="0">
                <a:latin typeface="CMR9"/>
              </a:rPr>
              <a:t>a query, sending it to the search engine, </a:t>
            </a:r>
            <a:r>
              <a:rPr lang="en-US" altLang="zh-CN" dirty="0" smtClean="0">
                <a:latin typeface="CMR9"/>
              </a:rPr>
              <a:t>receiving a </a:t>
            </a:r>
            <a:r>
              <a:rPr lang="en-US" altLang="zh-CN" dirty="0">
                <a:latin typeface="CMR9"/>
              </a:rPr>
              <a:t>list of ranked documents ordered by decreasing </a:t>
            </a:r>
            <a:r>
              <a:rPr lang="en-US" altLang="zh-CN" dirty="0" smtClean="0">
                <a:latin typeface="CMR9"/>
              </a:rPr>
              <a:t>relevance, then </a:t>
            </a:r>
            <a:r>
              <a:rPr lang="en-US" altLang="zh-CN" dirty="0">
                <a:latin typeface="CMR9"/>
              </a:rPr>
              <a:t>examining the snippets, clicking on the interesting </a:t>
            </a:r>
            <a:r>
              <a:rPr lang="en-US" altLang="zh-CN" dirty="0" smtClean="0">
                <a:latin typeface="CMR9"/>
              </a:rPr>
              <a:t>ones, and </a:t>
            </a:r>
            <a:r>
              <a:rPr lang="en-US" altLang="zh-CN" dirty="0">
                <a:latin typeface="CMR9"/>
              </a:rPr>
              <a:t>spending more time reading them; we call one such </a:t>
            </a:r>
            <a:r>
              <a:rPr lang="en-US" altLang="zh-CN" dirty="0" smtClean="0">
                <a:latin typeface="CMR9"/>
              </a:rPr>
              <a:t>sequence a </a:t>
            </a:r>
            <a:r>
              <a:rPr lang="en-US" altLang="zh-CN" dirty="0" smtClean="0">
                <a:solidFill>
                  <a:srgbClr val="FF0000"/>
                </a:solidFill>
                <a:latin typeface="CMR9"/>
              </a:rPr>
              <a:t>search </a:t>
            </a:r>
            <a:r>
              <a:rPr lang="en-US" altLang="zh-CN" dirty="0">
                <a:solidFill>
                  <a:srgbClr val="FF0000"/>
                </a:solidFill>
                <a:latin typeface="CMR9"/>
              </a:rPr>
              <a:t>iteration</a:t>
            </a:r>
            <a:r>
              <a:rPr lang="en-US" altLang="zh-CN" dirty="0" smtClean="0">
                <a:latin typeface="CMR9"/>
              </a:rPr>
              <a:t>.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819567" y="3060785"/>
            <a:ext cx="4329482" cy="31476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365759" y="3511799"/>
            <a:ext cx="142566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Query 1</a:t>
            </a:r>
            <a:endParaRPr lang="en-US" altLang="zh-CN" sz="2400" dirty="0"/>
          </a:p>
        </p:txBody>
      </p:sp>
      <p:sp>
        <p:nvSpPr>
          <p:cNvPr id="25" name="文本框 24"/>
          <p:cNvSpPr txBox="1"/>
          <p:nvPr/>
        </p:nvSpPr>
        <p:spPr>
          <a:xfrm>
            <a:off x="1365758" y="4758372"/>
            <a:ext cx="142566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Query M</a:t>
            </a:r>
            <a:endParaRPr lang="en-US" altLang="zh-CN" sz="2400" dirty="0"/>
          </a:p>
        </p:txBody>
      </p:sp>
      <p:grpSp>
        <p:nvGrpSpPr>
          <p:cNvPr id="31" name="组合 30"/>
          <p:cNvGrpSpPr/>
          <p:nvPr/>
        </p:nvGrpSpPr>
        <p:grpSpPr>
          <a:xfrm>
            <a:off x="1917500" y="4064104"/>
            <a:ext cx="161092" cy="603628"/>
            <a:chOff x="4406900" y="2505908"/>
            <a:chExt cx="161092" cy="603628"/>
          </a:xfrm>
        </p:grpSpPr>
        <p:sp>
          <p:nvSpPr>
            <p:cNvPr id="32" name="椭圆 31"/>
            <p:cNvSpPr/>
            <p:nvPr/>
          </p:nvSpPr>
          <p:spPr>
            <a:xfrm>
              <a:off x="4406900" y="2505908"/>
              <a:ext cx="161092" cy="16109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4406900" y="2735302"/>
              <a:ext cx="161092" cy="16109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4406900" y="2948444"/>
              <a:ext cx="161092" cy="16109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左大括号 34"/>
          <p:cNvSpPr/>
          <p:nvPr/>
        </p:nvSpPr>
        <p:spPr>
          <a:xfrm rot="10800000">
            <a:off x="2566420" y="3695330"/>
            <a:ext cx="276225" cy="1063041"/>
          </a:xfrm>
          <a:prstGeom prst="leftBrace">
            <a:avLst>
              <a:gd name="adj1" fmla="val 76754"/>
              <a:gd name="adj2" fmla="val 50822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3044448" y="3986717"/>
            <a:ext cx="142566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iteration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463256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9265" t="49792" r="56093" b="15335"/>
          <a:stretch/>
        </p:blipFill>
        <p:spPr>
          <a:xfrm>
            <a:off x="1535836" y="825623"/>
            <a:ext cx="8246410" cy="4669655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1740023" y="3062796"/>
            <a:ext cx="94103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766656" y="2734322"/>
            <a:ext cx="94103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740023" y="3400147"/>
            <a:ext cx="94103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740023" y="3719743"/>
            <a:ext cx="94103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740023" y="4119238"/>
            <a:ext cx="94103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740023" y="4403324"/>
            <a:ext cx="94103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740023" y="4776186"/>
            <a:ext cx="94103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740023" y="5078027"/>
            <a:ext cx="94103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740023" y="5495278"/>
            <a:ext cx="94103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78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488924" y="1482025"/>
            <a:ext cx="4801314" cy="360098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self.tagNameList = ['sessiontrack2012', 'sessiontrack2013',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'session',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'topic',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'subject',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'desc',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'narr',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'interaction',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'query',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'results',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'result',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'url',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'clueweb09id', 'clueweb12id',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'title',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'snippet'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'clicked',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'click',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'rank',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'currentquery',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94558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'query']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8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0844" y="156409"/>
            <a:ext cx="87178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chemeClr val="accent1">
                    <a:lumMod val="75000"/>
                  </a:schemeClr>
                </a:solidFill>
                <a:latin typeface="CMR9"/>
              </a:rPr>
              <a:t>Subtopic --- sub information need subtopic 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CMR9"/>
              </a:rPr>
              <a:t>对</a:t>
            </a:r>
            <a:r>
              <a:rPr lang="zh-CN" altLang="en-US" b="1" dirty="0" smtClean="0">
                <a:solidFill>
                  <a:schemeClr val="accent1">
                    <a:lumMod val="75000"/>
                  </a:schemeClr>
                </a:solidFill>
                <a:latin typeface="CMR9"/>
              </a:rPr>
              <a:t>应一个查询中的几个查询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451499" y="3129226"/>
            <a:ext cx="10386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chemeClr val="accent1">
                    <a:lumMod val="75000"/>
                  </a:schemeClr>
                </a:solidFill>
                <a:latin typeface="CMR9"/>
              </a:rPr>
              <a:t>topic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3036609" y="3231436"/>
            <a:ext cx="7953946" cy="1879998"/>
            <a:chOff x="719091" y="1591233"/>
            <a:chExt cx="7998407" cy="4314279"/>
          </a:xfrm>
        </p:grpSpPr>
        <p:sp>
          <p:nvSpPr>
            <p:cNvPr id="5" name="矩形 4"/>
            <p:cNvSpPr/>
            <p:nvPr/>
          </p:nvSpPr>
          <p:spPr>
            <a:xfrm>
              <a:off x="719091" y="3787376"/>
              <a:ext cx="103868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session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6" name="左大括号 5"/>
            <p:cNvSpPr/>
            <p:nvPr/>
          </p:nvSpPr>
          <p:spPr>
            <a:xfrm>
              <a:off x="1757780" y="2627075"/>
              <a:ext cx="426128" cy="2689934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左大括号 6"/>
            <p:cNvSpPr/>
            <p:nvPr/>
          </p:nvSpPr>
          <p:spPr>
            <a:xfrm>
              <a:off x="3493364" y="2038571"/>
              <a:ext cx="426128" cy="1177007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左大括号 7"/>
            <p:cNvSpPr/>
            <p:nvPr/>
          </p:nvSpPr>
          <p:spPr>
            <a:xfrm>
              <a:off x="3493364" y="4728505"/>
              <a:ext cx="426128" cy="1177007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2214979" y="2442408"/>
              <a:ext cx="141154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sub topic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2139519" y="5142220"/>
              <a:ext cx="141154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sub topic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3893524" y="1591233"/>
              <a:ext cx="4823974" cy="8475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sub information need---&lt;interaction&gt;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893523" y="4316157"/>
              <a:ext cx="4698993" cy="8475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sub information need---&lt;</a:t>
              </a:r>
              <a:r>
                <a:rPr lang="en-US" altLang="zh-CN" b="1" dirty="0" err="1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interactino</a:t>
              </a:r>
              <a:r>
                <a:rPr lang="en-US" altLang="zh-CN" b="1" dirty="0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&gt;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5445973" y="5277704"/>
              <a:ext cx="73718" cy="366321"/>
              <a:chOff x="4406900" y="2505908"/>
              <a:chExt cx="161092" cy="603628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4406900" y="2505908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4406900" y="2735302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4406900" y="2948444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392707" y="2467659"/>
              <a:ext cx="73718" cy="366321"/>
              <a:chOff x="4406900" y="2505908"/>
              <a:chExt cx="161092" cy="603628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4406900" y="2505908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4406900" y="2735302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4406900" y="2948444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3036609" y="961988"/>
            <a:ext cx="7953946" cy="2167238"/>
            <a:chOff x="719091" y="1594979"/>
            <a:chExt cx="7998407" cy="4310533"/>
          </a:xfrm>
        </p:grpSpPr>
        <p:sp>
          <p:nvSpPr>
            <p:cNvPr id="24" name="矩形 23"/>
            <p:cNvSpPr/>
            <p:nvPr/>
          </p:nvSpPr>
          <p:spPr>
            <a:xfrm>
              <a:off x="719091" y="3787376"/>
              <a:ext cx="103868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session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5" name="左大括号 24"/>
            <p:cNvSpPr/>
            <p:nvPr/>
          </p:nvSpPr>
          <p:spPr>
            <a:xfrm>
              <a:off x="1757780" y="2627075"/>
              <a:ext cx="426128" cy="2689934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左大括号 25"/>
            <p:cNvSpPr/>
            <p:nvPr/>
          </p:nvSpPr>
          <p:spPr>
            <a:xfrm>
              <a:off x="3493364" y="2038571"/>
              <a:ext cx="426128" cy="1177007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左大括号 26"/>
            <p:cNvSpPr/>
            <p:nvPr/>
          </p:nvSpPr>
          <p:spPr>
            <a:xfrm>
              <a:off x="3493364" y="4728505"/>
              <a:ext cx="426128" cy="1177007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2214979" y="2442408"/>
              <a:ext cx="141154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sub topic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139519" y="5142220"/>
              <a:ext cx="141154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sub topic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919492" y="1594979"/>
              <a:ext cx="4798006" cy="7345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sub information need---&lt;interaction&gt;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3874978" y="4428204"/>
              <a:ext cx="4842520" cy="7345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 smtClean="0">
                  <a:solidFill>
                    <a:schemeClr val="accent1">
                      <a:lumMod val="75000"/>
                    </a:schemeClr>
                  </a:solidFill>
                  <a:latin typeface="CMR9"/>
                </a:rPr>
                <a:t>sub information need---&lt;interaction&gt;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5445973" y="5277704"/>
              <a:ext cx="73718" cy="366321"/>
              <a:chOff x="4406900" y="2505908"/>
              <a:chExt cx="161092" cy="603628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4406900" y="2505908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4406900" y="2735302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4406900" y="2948444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5392707" y="2467659"/>
              <a:ext cx="73718" cy="366321"/>
              <a:chOff x="4406900" y="2505908"/>
              <a:chExt cx="161092" cy="603628"/>
            </a:xfrm>
          </p:grpSpPr>
          <p:sp>
            <p:nvSpPr>
              <p:cNvPr id="34" name="椭圆 33"/>
              <p:cNvSpPr/>
              <p:nvPr/>
            </p:nvSpPr>
            <p:spPr>
              <a:xfrm>
                <a:off x="4406900" y="2505908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/>
              <p:cNvSpPr/>
              <p:nvPr/>
            </p:nvSpPr>
            <p:spPr>
              <a:xfrm>
                <a:off x="4406900" y="2735302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4406900" y="2948444"/>
                <a:ext cx="161092" cy="16109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2" name="左大括号 41"/>
          <p:cNvSpPr/>
          <p:nvPr/>
        </p:nvSpPr>
        <p:spPr>
          <a:xfrm>
            <a:off x="2334827" y="1979720"/>
            <a:ext cx="585926" cy="27254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3334046" y="2948604"/>
            <a:ext cx="161092" cy="603628"/>
            <a:chOff x="4406900" y="2505908"/>
            <a:chExt cx="161092" cy="603628"/>
          </a:xfrm>
        </p:grpSpPr>
        <p:sp>
          <p:nvSpPr>
            <p:cNvPr id="44" name="椭圆 43"/>
            <p:cNvSpPr/>
            <p:nvPr/>
          </p:nvSpPr>
          <p:spPr>
            <a:xfrm>
              <a:off x="4406900" y="2505908"/>
              <a:ext cx="161092" cy="16109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4406900" y="2735302"/>
              <a:ext cx="161092" cy="16109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4406900" y="2948444"/>
              <a:ext cx="161092" cy="16109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4400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22761" t="31018" r="29537" b="35716"/>
          <a:stretch/>
        </p:blipFill>
        <p:spPr>
          <a:xfrm>
            <a:off x="861135" y="1606860"/>
            <a:ext cx="9428085" cy="3698310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 flipH="1">
            <a:off x="4270159" y="2202962"/>
            <a:ext cx="337352" cy="5783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887768" y="2035587"/>
            <a:ext cx="0" cy="14914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 flipV="1">
            <a:off x="4225771" y="3236293"/>
            <a:ext cx="337351" cy="58148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 flipV="1">
            <a:off x="4740677" y="2268627"/>
            <a:ext cx="230818" cy="58148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4563123" y="3053918"/>
            <a:ext cx="3018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0031338"/>
              </p:ext>
            </p:extLst>
          </p:nvPr>
        </p:nvGraphicFramePr>
        <p:xfrm>
          <a:off x="247650" y="5662613"/>
          <a:ext cx="11760200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AxMath" r:id="rId4" imgW="3662640" imgH="132120" progId="Equation.AxMath">
                  <p:embed/>
                </p:oleObj>
              </mc:Choice>
              <mc:Fallback>
                <p:oleObj name="AxMath" r:id="rId4" imgW="3662640" imgH="1321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7650" y="5662613"/>
                        <a:ext cx="11760200" cy="477837"/>
                      </a:xfrm>
                      <a:prstGeom prst="rect">
                        <a:avLst/>
                      </a:prstGeom>
                      <a:ln>
                        <a:solidFill>
                          <a:srgbClr val="00B05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104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22761" t="31018" r="29537" b="35716"/>
          <a:stretch/>
        </p:blipFill>
        <p:spPr>
          <a:xfrm>
            <a:off x="861135" y="1606860"/>
            <a:ext cx="9428085" cy="369831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887768" y="2035587"/>
            <a:ext cx="0" cy="14914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758432" y="2319672"/>
            <a:ext cx="0" cy="14914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3089429" y="2319672"/>
            <a:ext cx="1429305" cy="174630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2787750"/>
              </p:ext>
            </p:extLst>
          </p:nvPr>
        </p:nvGraphicFramePr>
        <p:xfrm>
          <a:off x="247650" y="5662613"/>
          <a:ext cx="11760200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name="AxMath" r:id="rId4" imgW="3662640" imgH="132120" progId="Equation.AxMath">
                  <p:embed/>
                </p:oleObj>
              </mc:Choice>
              <mc:Fallback>
                <p:oleObj name="AxMath" r:id="rId4" imgW="3662640" imgH="132120" progId="Equation.AxMath">
                  <p:embed/>
                  <p:pic>
                    <p:nvPicPr>
                      <p:cNvPr id="5" name="对象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7650" y="5662613"/>
                        <a:ext cx="11760200" cy="477837"/>
                      </a:xfrm>
                      <a:prstGeom prst="rect">
                        <a:avLst/>
                      </a:prstGeom>
                      <a:ln>
                        <a:solidFill>
                          <a:srgbClr val="00B05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332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44993" t="28285" r="20720" b="14479"/>
          <a:stretch/>
        </p:blipFill>
        <p:spPr>
          <a:xfrm>
            <a:off x="2583403" y="97655"/>
            <a:ext cx="6960092" cy="6535686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887768" y="2035587"/>
            <a:ext cx="0" cy="14914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2814222" y="4039340"/>
            <a:ext cx="6489576" cy="887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2814222" y="4305670"/>
            <a:ext cx="6489576" cy="887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2814222" y="4572000"/>
            <a:ext cx="6489576" cy="887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2814222" y="5167665"/>
            <a:ext cx="6489576" cy="887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2814222" y="4901335"/>
            <a:ext cx="6489576" cy="887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2814222" y="5452612"/>
            <a:ext cx="6489576" cy="887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2814222" y="5728682"/>
            <a:ext cx="6489576" cy="887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2814222" y="6294871"/>
            <a:ext cx="6489576" cy="887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2814222" y="6018801"/>
            <a:ext cx="6489576" cy="887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2814222" y="6606449"/>
            <a:ext cx="6489576" cy="887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2213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41883" t="29425" r="20659" b="38053"/>
          <a:stretch/>
        </p:blipFill>
        <p:spPr>
          <a:xfrm>
            <a:off x="2788555" y="1514928"/>
            <a:ext cx="5873362" cy="2868386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5725236" y="2061029"/>
            <a:ext cx="333829" cy="4354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146628" y="318548"/>
            <a:ext cx="11756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全</a:t>
            </a:r>
            <a:r>
              <a:rPr lang="zh-CN" altLang="en-US" dirty="0" smtClean="0"/>
              <a:t>部使用</a:t>
            </a:r>
            <a:endParaRPr lang="zh-CN" altLang="en-US" dirty="0"/>
          </a:p>
        </p:txBody>
      </p:sp>
      <p:cxnSp>
        <p:nvCxnSpPr>
          <p:cNvPr id="11" name="直接连接符 10"/>
          <p:cNvCxnSpPr>
            <a:stCxn id="9" idx="3"/>
            <a:endCxn id="5" idx="0"/>
          </p:cNvCxnSpPr>
          <p:nvPr/>
        </p:nvCxnSpPr>
        <p:spPr>
          <a:xfrm>
            <a:off x="2322286" y="503214"/>
            <a:ext cx="3569865" cy="15578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7750628" y="318548"/>
            <a:ext cx="31350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只使用了</a:t>
            </a:r>
            <a:r>
              <a:rPr lang="en-US" altLang="zh-CN" dirty="0" smtClean="0"/>
              <a:t>133</a:t>
            </a:r>
            <a:r>
              <a:rPr lang="zh-CN" altLang="en-US" dirty="0" smtClean="0"/>
              <a:t>个</a:t>
            </a:r>
            <a:r>
              <a:rPr lang="en-US" altLang="zh-CN" dirty="0" smtClean="0"/>
              <a:t>session</a:t>
            </a:r>
            <a:r>
              <a:rPr lang="zh-CN" altLang="en-US" dirty="0" smtClean="0"/>
              <a:t>中的用于</a:t>
            </a:r>
            <a:r>
              <a:rPr lang="en-US" altLang="zh-CN" dirty="0" smtClean="0"/>
              <a:t>evaluation</a:t>
            </a:r>
            <a:r>
              <a:rPr lang="zh-CN" altLang="en-US" dirty="0" smtClean="0"/>
              <a:t>的</a:t>
            </a:r>
            <a:r>
              <a:rPr lang="en-US" altLang="zh-CN" dirty="0" smtClean="0"/>
              <a:t>session</a:t>
            </a:r>
            <a:endParaRPr lang="zh-CN" altLang="en-US" dirty="0"/>
          </a:p>
        </p:txBody>
      </p:sp>
      <p:cxnSp>
        <p:nvCxnSpPr>
          <p:cNvPr id="14" name="直接连接符 13"/>
          <p:cNvCxnSpPr>
            <a:stCxn id="13" idx="1"/>
            <a:endCxn id="17" idx="0"/>
          </p:cNvCxnSpPr>
          <p:nvPr/>
        </p:nvCxnSpPr>
        <p:spPr>
          <a:xfrm flipH="1">
            <a:off x="7713693" y="641714"/>
            <a:ext cx="36935" cy="14193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7546778" y="2061029"/>
            <a:ext cx="333829" cy="4354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5601864" y="3933371"/>
            <a:ext cx="3060054" cy="4644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4549577" y="5256528"/>
            <a:ext cx="64667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是用户在进行检索时使用的</a:t>
            </a:r>
            <a:r>
              <a:rPr lang="en-US" altLang="zh-CN" dirty="0" smtClean="0"/>
              <a:t>customized</a:t>
            </a:r>
            <a:r>
              <a:rPr lang="zh-CN" altLang="en-US" dirty="0" smtClean="0"/>
              <a:t>的搜索引擎的后台，是一些网页的集合，</a:t>
            </a:r>
            <a:r>
              <a:rPr lang="zh-CN" altLang="en-US" dirty="0" smtClean="0">
                <a:solidFill>
                  <a:srgbClr val="FF0000"/>
                </a:solidFill>
              </a:rPr>
              <a:t>收费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21" name="直接连接符 20"/>
          <p:cNvCxnSpPr>
            <a:stCxn id="19" idx="2"/>
            <a:endCxn id="20" idx="0"/>
          </p:cNvCxnSpPr>
          <p:nvPr/>
        </p:nvCxnSpPr>
        <p:spPr>
          <a:xfrm>
            <a:off x="7131891" y="4397828"/>
            <a:ext cx="651069" cy="8587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474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45704" t="39097" r="21249" b="12581"/>
          <a:stretch/>
        </p:blipFill>
        <p:spPr>
          <a:xfrm>
            <a:off x="2894120" y="621435"/>
            <a:ext cx="6065957" cy="4989251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>
            <a:off x="3214739" y="892519"/>
            <a:ext cx="564517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982897" y="1180730"/>
            <a:ext cx="3613212" cy="47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232495" y="4292667"/>
            <a:ext cx="564517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2982897" y="4563752"/>
            <a:ext cx="5877018" cy="47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V="1">
            <a:off x="2982897" y="4839587"/>
            <a:ext cx="5877018" cy="47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V="1">
            <a:off x="2982897" y="5110671"/>
            <a:ext cx="5877018" cy="47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2982897" y="5353060"/>
            <a:ext cx="5877018" cy="47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2982897" y="5590698"/>
            <a:ext cx="5877018" cy="47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261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3178629" y="1262743"/>
            <a:ext cx="5950857" cy="3962400"/>
            <a:chOff x="3526972" y="2148114"/>
            <a:chExt cx="5950857" cy="3962400"/>
          </a:xfrm>
        </p:grpSpPr>
        <p:sp>
          <p:nvSpPr>
            <p:cNvPr id="5" name="文本框 4"/>
            <p:cNvSpPr txBox="1"/>
            <p:nvPr/>
          </p:nvSpPr>
          <p:spPr>
            <a:xfrm>
              <a:off x="3526972" y="3701143"/>
              <a:ext cx="7257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user</a:t>
              </a:r>
              <a:endParaRPr lang="zh-CN" altLang="en-US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776685" y="2264228"/>
              <a:ext cx="32366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Customized Search Engine</a:t>
              </a:r>
              <a:endParaRPr lang="zh-CN" altLang="en-US" dirty="0"/>
            </a:p>
          </p:txBody>
        </p:sp>
        <p:sp>
          <p:nvSpPr>
            <p:cNvPr id="7" name="矩形 6"/>
            <p:cNvSpPr/>
            <p:nvPr/>
          </p:nvSpPr>
          <p:spPr>
            <a:xfrm>
              <a:off x="5326743" y="2148114"/>
              <a:ext cx="4151086" cy="3962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5646057" y="3320142"/>
              <a:ext cx="1538514" cy="161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7678058" y="3320142"/>
              <a:ext cx="1538514" cy="23114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776685" y="3805587"/>
              <a:ext cx="740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前端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7888513" y="3436255"/>
              <a:ext cx="740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/>
                <a:t>后端</a:t>
              </a:r>
              <a:endParaRPr lang="zh-CN" altLang="en-US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757884" y="3805587"/>
              <a:ext cx="14586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2012 ClueWeb09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757884" y="4614197"/>
              <a:ext cx="14586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2013 ClueWeb12</a:t>
              </a:r>
            </a:p>
          </p:txBody>
        </p:sp>
        <p:cxnSp>
          <p:nvCxnSpPr>
            <p:cNvPr id="15" name="直接箭头连接符 14"/>
            <p:cNvCxnSpPr>
              <a:stCxn id="8" idx="3"/>
              <a:endCxn id="9" idx="1"/>
            </p:cNvCxnSpPr>
            <p:nvPr/>
          </p:nvCxnSpPr>
          <p:spPr>
            <a:xfrm>
              <a:off x="7184571" y="4129314"/>
              <a:ext cx="493487" cy="346529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>
              <a:stCxn id="5" idx="3"/>
              <a:endCxn id="8" idx="1"/>
            </p:cNvCxnSpPr>
            <p:nvPr/>
          </p:nvCxnSpPr>
          <p:spPr>
            <a:xfrm>
              <a:off x="4252686" y="3885809"/>
              <a:ext cx="1393371" cy="24350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7932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12222" t="24145" r="59524" b="43545"/>
          <a:stretch/>
        </p:blipFill>
        <p:spPr>
          <a:xfrm>
            <a:off x="3726691" y="267152"/>
            <a:ext cx="4189795" cy="2695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/>
          <a:srcRect l="10041" t="27857" r="19245" b="40857"/>
          <a:stretch/>
        </p:blipFill>
        <p:spPr>
          <a:xfrm>
            <a:off x="590549" y="3571875"/>
            <a:ext cx="10640161" cy="264795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98623" y="6894449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MR9"/>
              </a:rPr>
              <a:t>SAT </a:t>
            </a:r>
            <a:r>
              <a:rPr lang="en-US" altLang="zh-CN" dirty="0" smtClean="0">
                <a:latin typeface="CMR9"/>
              </a:rPr>
              <a:t>click</a:t>
            </a:r>
            <a:r>
              <a:rPr lang="zh-CN" altLang="en-US" dirty="0" smtClean="0">
                <a:latin typeface="CMR9"/>
              </a:rPr>
              <a:t>（</a:t>
            </a:r>
            <a:r>
              <a:rPr lang="en-US" altLang="zh-CN" dirty="0" smtClean="0">
                <a:latin typeface="CMR9"/>
              </a:rPr>
              <a:t>&gt;30s</a:t>
            </a:r>
            <a:r>
              <a:rPr lang="zh-CN" altLang="en-US" dirty="0" smtClean="0">
                <a:latin typeface="CMR9"/>
              </a:rPr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238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1928" y="3093102"/>
            <a:ext cx="425568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MR9"/>
              </a:rPr>
              <a:t>The series of search iterations in a </a:t>
            </a:r>
            <a:r>
              <a:rPr lang="en-US" altLang="zh-CN" dirty="0" smtClean="0">
                <a:latin typeface="CMR9"/>
              </a:rPr>
              <a:t>session </a:t>
            </a:r>
            <a:r>
              <a:rPr lang="en-US" altLang="zh-CN" dirty="0">
                <a:latin typeface="CMR9"/>
              </a:rPr>
              <a:t>move in the decision states from one to the next.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20503" y="459412"/>
            <a:ext cx="2375098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/>
              <a:t>States</a:t>
            </a:r>
            <a:r>
              <a:rPr lang="zh-CN" altLang="en-US" sz="1400" dirty="0" smtClean="0"/>
              <a:t>根据不同标准定义，在这里</a:t>
            </a:r>
            <a:r>
              <a:rPr lang="en-US" altLang="zh-CN" sz="1400" dirty="0" smtClean="0"/>
              <a:t>States</a:t>
            </a:r>
            <a:r>
              <a:rPr lang="zh-CN" altLang="en-US" sz="1400" dirty="0" smtClean="0"/>
              <a:t>表达的是综合作者各方面因素并且融合了</a:t>
            </a:r>
            <a:r>
              <a:rPr lang="en-US" altLang="zh-CN" sz="1400" dirty="0" smtClean="0"/>
              <a:t>environment</a:t>
            </a:r>
            <a:r>
              <a:rPr lang="zh-CN" altLang="en-US" sz="1400" dirty="0" smtClean="0"/>
              <a:t>的各方面影响的一种状态。从相关性和探索的深度两个维度出发，有</a:t>
            </a:r>
            <a:r>
              <a:rPr lang="en-US" altLang="zh-CN" sz="1400" dirty="0" smtClean="0"/>
              <a:t>4</a:t>
            </a:r>
            <a:r>
              <a:rPr lang="zh-CN" altLang="en-US" sz="1400" dirty="0" smtClean="0"/>
              <a:t>种状态。</a:t>
            </a:r>
            <a:endParaRPr lang="en-US" altLang="zh-CN" sz="1400" dirty="0" smtClean="0"/>
          </a:p>
        </p:txBody>
      </p:sp>
      <p:sp>
        <p:nvSpPr>
          <p:cNvPr id="6" name="矩形 5"/>
          <p:cNvSpPr/>
          <p:nvPr/>
        </p:nvSpPr>
        <p:spPr>
          <a:xfrm>
            <a:off x="4997253" y="601662"/>
            <a:ext cx="5899347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CMR9"/>
              </a:rPr>
              <a:t>&lt;session&gt;</a:t>
            </a:r>
          </a:p>
          <a:p>
            <a:r>
              <a:rPr lang="en-US" altLang="zh-CN" dirty="0">
                <a:latin typeface="CMR9"/>
              </a:rPr>
              <a:t>	</a:t>
            </a:r>
            <a:r>
              <a:rPr lang="en-US" altLang="zh-CN" dirty="0" smtClean="0">
                <a:latin typeface="CMR9"/>
              </a:rPr>
              <a:t>&lt;interaction 1&gt;</a:t>
            </a:r>
          </a:p>
          <a:p>
            <a:r>
              <a:rPr lang="en-US" altLang="zh-CN" dirty="0">
                <a:latin typeface="CMR9"/>
              </a:rPr>
              <a:t>	</a:t>
            </a:r>
            <a:r>
              <a:rPr lang="en-US" altLang="zh-CN" dirty="0" smtClean="0">
                <a:latin typeface="CMR9"/>
              </a:rPr>
              <a:t>	&lt;query&gt;</a:t>
            </a:r>
          </a:p>
          <a:p>
            <a:r>
              <a:rPr lang="en-US" altLang="zh-CN" dirty="0">
                <a:latin typeface="CMR9"/>
              </a:rPr>
              <a:t>	</a:t>
            </a:r>
            <a:r>
              <a:rPr lang="en-US" altLang="zh-CN" dirty="0" smtClean="0">
                <a:latin typeface="CMR9"/>
              </a:rPr>
              <a:t>	…</a:t>
            </a:r>
          </a:p>
          <a:p>
            <a:r>
              <a:rPr lang="en-US" altLang="zh-CN" dirty="0">
                <a:latin typeface="CMR9"/>
              </a:rPr>
              <a:t>	</a:t>
            </a:r>
            <a:r>
              <a:rPr lang="en-US" altLang="zh-CN" dirty="0" smtClean="0">
                <a:latin typeface="CMR9"/>
              </a:rPr>
              <a:t>&lt;/interaction 1&gt;</a:t>
            </a:r>
          </a:p>
          <a:p>
            <a:r>
              <a:rPr lang="en-US" altLang="zh-CN" dirty="0" smtClean="0">
                <a:latin typeface="CMR9"/>
              </a:rPr>
              <a:t>	&lt;interaction 2&gt;</a:t>
            </a:r>
          </a:p>
          <a:p>
            <a:r>
              <a:rPr lang="en-US" altLang="zh-CN" dirty="0">
                <a:latin typeface="CMR9"/>
              </a:rPr>
              <a:t>	</a:t>
            </a:r>
            <a:r>
              <a:rPr lang="en-US" altLang="zh-CN" dirty="0" smtClean="0">
                <a:latin typeface="CMR9"/>
              </a:rPr>
              <a:t>	&lt;query&gt;</a:t>
            </a:r>
          </a:p>
          <a:p>
            <a:r>
              <a:rPr lang="en-US" altLang="zh-CN" dirty="0">
                <a:latin typeface="CMR9"/>
              </a:rPr>
              <a:t>	</a:t>
            </a:r>
            <a:r>
              <a:rPr lang="en-US" altLang="zh-CN" dirty="0" smtClean="0">
                <a:latin typeface="CMR9"/>
              </a:rPr>
              <a:t>	…</a:t>
            </a:r>
          </a:p>
          <a:p>
            <a:r>
              <a:rPr lang="en-US" altLang="zh-CN" dirty="0" smtClean="0">
                <a:latin typeface="CMR9"/>
              </a:rPr>
              <a:t>	&lt;/interaction 2&gt;</a:t>
            </a:r>
          </a:p>
          <a:p>
            <a:r>
              <a:rPr lang="en-US" altLang="zh-CN" dirty="0">
                <a:latin typeface="CMR9"/>
              </a:rPr>
              <a:t>	</a:t>
            </a:r>
            <a:r>
              <a:rPr lang="en-US" altLang="zh-CN" dirty="0" smtClean="0">
                <a:latin typeface="CMR9"/>
              </a:rPr>
              <a:t>…</a:t>
            </a:r>
          </a:p>
          <a:p>
            <a:r>
              <a:rPr lang="en-US" altLang="zh-CN" dirty="0" smtClean="0">
                <a:latin typeface="CMR9"/>
              </a:rPr>
              <a:t>&lt;/session&gt;</a:t>
            </a:r>
            <a:endParaRPr lang="zh-CN" altLang="en-US" dirty="0"/>
          </a:p>
        </p:txBody>
      </p:sp>
      <p:sp>
        <p:nvSpPr>
          <p:cNvPr id="8" name="左大括号 7"/>
          <p:cNvSpPr/>
          <p:nvPr/>
        </p:nvSpPr>
        <p:spPr>
          <a:xfrm rot="10800000">
            <a:off x="7762875" y="1276350"/>
            <a:ext cx="276225" cy="438150"/>
          </a:xfrm>
          <a:prstGeom prst="leftBrace">
            <a:avLst>
              <a:gd name="adj1" fmla="val 76754"/>
              <a:gd name="adj2" fmla="val 50822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8140504" y="1310759"/>
            <a:ext cx="5367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CMR9"/>
              </a:rPr>
              <a:t>RT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8140504" y="2441060"/>
            <a:ext cx="5367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CMR9"/>
              </a:rPr>
              <a:t>NRR</a:t>
            </a:r>
            <a:endParaRPr lang="zh-CN" altLang="en-US" dirty="0"/>
          </a:p>
        </p:txBody>
      </p:sp>
      <p:sp>
        <p:nvSpPr>
          <p:cNvPr id="12" name="左大括号 11"/>
          <p:cNvSpPr/>
          <p:nvPr/>
        </p:nvSpPr>
        <p:spPr>
          <a:xfrm rot="10800000">
            <a:off x="7808813" y="2392879"/>
            <a:ext cx="276225" cy="438150"/>
          </a:xfrm>
          <a:prstGeom prst="leftBrace">
            <a:avLst>
              <a:gd name="adj1" fmla="val 76754"/>
              <a:gd name="adj2" fmla="val 50822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233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45805" t="38402" r="21452" b="53328"/>
          <a:stretch/>
        </p:blipFill>
        <p:spPr>
          <a:xfrm>
            <a:off x="6152225" y="612559"/>
            <a:ext cx="5248738" cy="74572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152225" y="243227"/>
            <a:ext cx="24535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chemeClr val="accent1">
                    <a:lumMod val="75000"/>
                  </a:schemeClr>
                </a:solidFill>
                <a:latin typeface="CMR9"/>
              </a:rPr>
              <a:t>domain-level action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52225" y="1542949"/>
            <a:ext cx="35688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chemeClr val="accent1">
                    <a:lumMod val="75000"/>
                  </a:schemeClr>
                </a:solidFill>
                <a:latin typeface="CMR9"/>
              </a:rPr>
              <a:t>Communication-level action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/>
          <a:srcRect l="45667" t="32578" r="21171" b="59758"/>
          <a:stretch/>
        </p:blipFill>
        <p:spPr>
          <a:xfrm>
            <a:off x="5989262" y="1991760"/>
            <a:ext cx="5780285" cy="75143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/>
          <a:srcRect l="12222" t="24145" r="59524" b="43545"/>
          <a:stretch/>
        </p:blipFill>
        <p:spPr>
          <a:xfrm>
            <a:off x="947277" y="3182368"/>
            <a:ext cx="4189795" cy="2695122"/>
          </a:xfrm>
          <a:prstGeom prst="rect">
            <a:avLst/>
          </a:prstGeom>
        </p:spPr>
      </p:pic>
      <p:sp>
        <p:nvSpPr>
          <p:cNvPr id="10" name="椭圆 9"/>
          <p:cNvSpPr/>
          <p:nvPr/>
        </p:nvSpPr>
        <p:spPr>
          <a:xfrm>
            <a:off x="1530037" y="5287224"/>
            <a:ext cx="1204110" cy="47983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3657601" y="5287224"/>
            <a:ext cx="1204110" cy="47983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3932962" y="3440317"/>
            <a:ext cx="1204110" cy="47983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709928" y="3440317"/>
            <a:ext cx="1204110" cy="47983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947277" y="6168611"/>
            <a:ext cx="17967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 smtClean="0">
                <a:solidFill>
                  <a:srgbClr val="FF0000"/>
                </a:solidFill>
              </a:rPr>
              <a:t>用户点击进去阅读的文档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361297" y="6135439"/>
            <a:ext cx="1796718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rgbClr val="FF0000"/>
                </a:solidFill>
              </a:rPr>
              <a:t>搜</a:t>
            </a:r>
            <a:r>
              <a:rPr lang="zh-CN" altLang="en-US" sz="1100" dirty="0" smtClean="0">
                <a:solidFill>
                  <a:srgbClr val="FF0000"/>
                </a:solidFill>
              </a:rPr>
              <a:t>索引擎返回的</a:t>
            </a:r>
            <a:r>
              <a:rPr lang="en-US" altLang="zh-CN" sz="1100" dirty="0">
                <a:solidFill>
                  <a:srgbClr val="FF0000"/>
                </a:solidFill>
              </a:rPr>
              <a:t> </a:t>
            </a:r>
            <a:r>
              <a:rPr lang="en-US" altLang="zh-CN" sz="1100" dirty="0" smtClean="0">
                <a:solidFill>
                  <a:srgbClr val="FF0000"/>
                </a:solidFill>
              </a:rPr>
              <a:t>top k</a:t>
            </a:r>
            <a:r>
              <a:rPr lang="zh-CN" altLang="en-US" sz="1100" dirty="0" smtClean="0">
                <a:solidFill>
                  <a:srgbClr val="FF0000"/>
                </a:solidFill>
              </a:rPr>
              <a:t>个文档，</a:t>
            </a:r>
            <a:r>
              <a:rPr lang="en-US" altLang="zh-CN" sz="1100" dirty="0" smtClean="0">
                <a:solidFill>
                  <a:srgbClr val="FF0000"/>
                </a:solidFill>
              </a:rPr>
              <a:t>0&lt;k&lt;=55, </a:t>
            </a:r>
            <a:r>
              <a:rPr lang="zh-CN" altLang="en-US" sz="1100" dirty="0" smtClean="0">
                <a:solidFill>
                  <a:srgbClr val="FF0000"/>
                </a:solidFill>
              </a:rPr>
              <a:t>不同的查询返回的</a:t>
            </a:r>
            <a:r>
              <a:rPr lang="en-US" altLang="zh-CN" sz="1100" dirty="0" smtClean="0">
                <a:solidFill>
                  <a:srgbClr val="FF0000"/>
                </a:solidFill>
              </a:rPr>
              <a:t>k</a:t>
            </a:r>
            <a:r>
              <a:rPr lang="zh-CN" altLang="en-US" sz="1100" dirty="0" smtClean="0">
                <a:solidFill>
                  <a:srgbClr val="FF0000"/>
                </a:solidFill>
              </a:rPr>
              <a:t>不一样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  <p:cxnSp>
        <p:nvCxnSpPr>
          <p:cNvPr id="21" name="直接连接符 20"/>
          <p:cNvCxnSpPr>
            <a:stCxn id="30" idx="2"/>
            <a:endCxn id="17" idx="0"/>
          </p:cNvCxnSpPr>
          <p:nvPr/>
        </p:nvCxnSpPr>
        <p:spPr>
          <a:xfrm flipH="1">
            <a:off x="1311983" y="1673754"/>
            <a:ext cx="56200" cy="176656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15" idx="4"/>
            <a:endCxn id="20" idx="0"/>
          </p:cNvCxnSpPr>
          <p:nvPr/>
        </p:nvCxnSpPr>
        <p:spPr>
          <a:xfrm>
            <a:off x="4259656" y="5767058"/>
            <a:ext cx="0" cy="3683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10" idx="4"/>
            <a:endCxn id="19" idx="0"/>
          </p:cNvCxnSpPr>
          <p:nvPr/>
        </p:nvCxnSpPr>
        <p:spPr>
          <a:xfrm flipH="1">
            <a:off x="1845636" y="5767058"/>
            <a:ext cx="286456" cy="40155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>
            <a:stCxn id="31" idx="2"/>
            <a:endCxn id="16" idx="0"/>
          </p:cNvCxnSpPr>
          <p:nvPr/>
        </p:nvCxnSpPr>
        <p:spPr>
          <a:xfrm>
            <a:off x="4535017" y="2075842"/>
            <a:ext cx="0" cy="13644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469824" y="1412144"/>
            <a:ext cx="17967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smtClean="0">
                <a:solidFill>
                  <a:srgbClr val="FF0000"/>
                </a:solidFill>
              </a:rPr>
              <a:t>Query changes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411992" y="1306401"/>
            <a:ext cx="224605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FF0000"/>
                </a:solidFill>
              </a:rPr>
              <a:t>term weighting schemes and </a:t>
            </a:r>
            <a:r>
              <a:rPr lang="en-US" altLang="zh-CN" sz="1100" dirty="0" smtClean="0">
                <a:solidFill>
                  <a:srgbClr val="FF0000"/>
                </a:solidFill>
              </a:rPr>
              <a:t>adjustments </a:t>
            </a:r>
            <a:r>
              <a:rPr lang="en-US" altLang="zh-CN" sz="1100" dirty="0">
                <a:solidFill>
                  <a:srgbClr val="FF0000"/>
                </a:solidFill>
              </a:rPr>
              <a:t>to search techniques</a:t>
            </a:r>
            <a:r>
              <a:rPr lang="en-US" altLang="zh-CN" sz="1100" dirty="0" smtClean="0">
                <a:solidFill>
                  <a:srgbClr val="FF0000"/>
                </a:solidFill>
              </a:rPr>
              <a:t>.</a:t>
            </a:r>
          </a:p>
          <a:p>
            <a:r>
              <a:rPr lang="zh-CN" altLang="en-US" sz="1100" dirty="0">
                <a:solidFill>
                  <a:srgbClr val="FF0000"/>
                </a:solidFill>
              </a:rPr>
              <a:t>权</a:t>
            </a:r>
            <a:r>
              <a:rPr lang="zh-CN" altLang="en-US" sz="1100" dirty="0" smtClean="0">
                <a:solidFill>
                  <a:srgbClr val="FF0000"/>
                </a:solidFill>
              </a:rPr>
              <a:t>重计算方案和调整搜索技术</a:t>
            </a:r>
            <a:endParaRPr lang="en-US" altLang="zh-CN" sz="1100" dirty="0" smtClean="0">
              <a:solidFill>
                <a:srgbClr val="FF0000"/>
              </a:solidFill>
            </a:endParaRPr>
          </a:p>
          <a:p>
            <a:r>
              <a:rPr lang="zh-CN" altLang="en-US" sz="1100" dirty="0" smtClean="0">
                <a:solidFill>
                  <a:srgbClr val="FF0000"/>
                </a:solidFill>
              </a:rPr>
              <a:t>在每个</a:t>
            </a:r>
            <a:r>
              <a:rPr lang="en-US" altLang="zh-CN" sz="1100" dirty="0" smtClean="0">
                <a:solidFill>
                  <a:srgbClr val="FF0000"/>
                </a:solidFill>
              </a:rPr>
              <a:t>iteration</a:t>
            </a:r>
            <a:r>
              <a:rPr lang="zh-CN" altLang="en-US" sz="1100" dirty="0" smtClean="0">
                <a:solidFill>
                  <a:srgbClr val="FF0000"/>
                </a:solidFill>
              </a:rPr>
              <a:t>结束的时候计算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56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23750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/>
              <a:t>Query changes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l="45356" t="14031" r="20289" b="14334"/>
          <a:stretch/>
        </p:blipFill>
        <p:spPr>
          <a:xfrm>
            <a:off x="470516" y="631237"/>
            <a:ext cx="4847208" cy="56852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787590" y="2192784"/>
            <a:ext cx="941032" cy="1775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317073" y="2556154"/>
            <a:ext cx="1003175" cy="1959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577048" y="3519664"/>
            <a:ext cx="1003175" cy="1959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06027" y="4743859"/>
            <a:ext cx="4811697" cy="2276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/>
          <a:srcRect l="9714" t="52449" r="55746" b="24950"/>
          <a:stretch/>
        </p:blipFill>
        <p:spPr>
          <a:xfrm>
            <a:off x="6631621" y="392435"/>
            <a:ext cx="4190258" cy="1542248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7279689" y="400110"/>
            <a:ext cx="577049" cy="2311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679184" y="61555"/>
            <a:ext cx="518455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latin typeface="CMR9"/>
              </a:rPr>
              <a:t>是用</a:t>
            </a:r>
            <a:r>
              <a:rPr lang="zh-CN" altLang="en-US" sz="1200" b="1" dirty="0" smtClean="0">
                <a:latin typeface="CMR9"/>
              </a:rPr>
              <a:t>户之前的搜索结果，不管用户有没有点击</a:t>
            </a:r>
            <a:endParaRPr lang="zh-CN" altLang="en-US" sz="1200" b="1" dirty="0"/>
          </a:p>
        </p:txBody>
      </p:sp>
      <p:cxnSp>
        <p:nvCxnSpPr>
          <p:cNvPr id="19" name="直接连接符 18"/>
          <p:cNvCxnSpPr>
            <a:stCxn id="17" idx="1"/>
            <a:endCxn id="15" idx="0"/>
          </p:cNvCxnSpPr>
          <p:nvPr/>
        </p:nvCxnSpPr>
        <p:spPr>
          <a:xfrm flipH="1">
            <a:off x="7568214" y="200055"/>
            <a:ext cx="110970" cy="2000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381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20210" y="502807"/>
            <a:ext cx="419617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observe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that sometimes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same user behavior, such as a drift from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one subtopic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another, can be explained by opposite </a:t>
            </a:r>
            <a:r>
              <a:rPr lang="en-US" altLang="zh-C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reasons:either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user is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satised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search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moves to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another sub information need, or the user is not </a:t>
            </a:r>
            <a:r>
              <a:rPr lang="en-US" altLang="zh-C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satised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search results and leaves the previous search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path. The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complexity of users' decision making patterns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makes session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quite challenging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 flipV="1">
            <a:off x="2290439" y="1356950"/>
            <a:ext cx="1065320" cy="276539"/>
          </a:xfrm>
          <a:prstGeom prst="rect">
            <a:avLst/>
          </a:prstGeom>
          <a:noFill/>
          <a:ln w="28575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flipV="1">
            <a:off x="3551069" y="2448903"/>
            <a:ext cx="1065320" cy="2765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flipV="1">
            <a:off x="420210" y="2857756"/>
            <a:ext cx="3912093" cy="6045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143130" y="369135"/>
            <a:ext cx="8670524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MR9"/>
              </a:rPr>
              <a:t>This experiment investigates how legitimate the proposed</a:t>
            </a:r>
          </a:p>
          <a:p>
            <a:r>
              <a:rPr lang="en-US" altLang="zh-CN" dirty="0">
                <a:latin typeface="CMR9"/>
              </a:rPr>
              <a:t>states are in presenting the hidden mental states of users.</a:t>
            </a:r>
          </a:p>
          <a:p>
            <a:r>
              <a:rPr lang="en-US" altLang="zh-CN" dirty="0">
                <a:latin typeface="CMR9"/>
              </a:rPr>
              <a:t>First, we use examples to demonstrate the state </a:t>
            </a:r>
            <a:r>
              <a:rPr lang="en-US" altLang="zh-CN" dirty="0" err="1">
                <a:latin typeface="CMR9"/>
              </a:rPr>
              <a:t>transi</a:t>
            </a:r>
            <a:r>
              <a:rPr lang="en-US" altLang="zh-CN" dirty="0">
                <a:latin typeface="CMR9"/>
              </a:rPr>
              <a:t>-</a:t>
            </a:r>
          </a:p>
          <a:p>
            <a:r>
              <a:rPr lang="en-US" altLang="zh-CN" dirty="0" err="1">
                <a:latin typeface="CMR9"/>
              </a:rPr>
              <a:t>tions</a:t>
            </a:r>
            <a:r>
              <a:rPr lang="en-US" altLang="zh-CN" dirty="0">
                <a:latin typeface="CMR9"/>
              </a:rPr>
              <a:t> in sessions. Session 87 (Table 1) is a long session with</a:t>
            </a:r>
          </a:p>
          <a:p>
            <a:r>
              <a:rPr lang="en-US" altLang="zh-CN" dirty="0">
                <a:latin typeface="CMR9"/>
              </a:rPr>
              <a:t>21 queries. The chain of decision states </a:t>
            </a:r>
            <a:r>
              <a:rPr lang="en-US" altLang="zh-CN" dirty="0" err="1">
                <a:latin typeface="CMR9"/>
              </a:rPr>
              <a:t>identied</a:t>
            </a:r>
            <a:r>
              <a:rPr lang="en-US" altLang="zh-CN" dirty="0">
                <a:latin typeface="CMR9"/>
              </a:rPr>
              <a:t> for this</a:t>
            </a:r>
          </a:p>
          <a:p>
            <a:r>
              <a:rPr lang="en-US" altLang="zh-CN" dirty="0">
                <a:latin typeface="CMR9"/>
              </a:rPr>
              <a:t>session based on techniques presented in Sections 4.2 and</a:t>
            </a:r>
          </a:p>
          <a:p>
            <a:r>
              <a:rPr lang="en-US" altLang="zh-CN" dirty="0">
                <a:latin typeface="CMR9"/>
              </a:rPr>
              <a:t>4.4 is: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NRR</a:t>
            </a:r>
            <a:r>
              <a:rPr lang="en-US" altLang="zh-CN" dirty="0">
                <a:latin typeface="CMR9"/>
              </a:rPr>
              <a:t>(</a:t>
            </a:r>
            <a:r>
              <a:rPr lang="en-US" altLang="zh-CN" dirty="0">
                <a:latin typeface="CMMI9"/>
              </a:rPr>
              <a:t>q</a:t>
            </a:r>
            <a:r>
              <a:rPr lang="en-US" altLang="zh-CN" sz="800" dirty="0">
                <a:latin typeface="CMR6"/>
              </a:rPr>
              <a:t>1</a:t>
            </a:r>
            <a:r>
              <a:rPr lang="en-US" altLang="zh-CN" dirty="0">
                <a:latin typeface="CMR9"/>
              </a:rPr>
              <a:t>=best us destination)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RT </a:t>
            </a:r>
            <a:r>
              <a:rPr lang="en-US" altLang="zh-CN" dirty="0">
                <a:latin typeface="CMR9"/>
              </a:rPr>
              <a:t>(</a:t>
            </a:r>
            <a:r>
              <a:rPr lang="en-US" altLang="zh-CN" dirty="0">
                <a:latin typeface="CMMI9"/>
              </a:rPr>
              <a:t>q</a:t>
            </a:r>
            <a:r>
              <a:rPr lang="en-US" altLang="zh-CN" sz="800" dirty="0">
                <a:latin typeface="CMR6"/>
              </a:rPr>
              <a:t>2</a:t>
            </a:r>
            <a:r>
              <a:rPr lang="en-US" altLang="zh-CN" dirty="0">
                <a:latin typeface="CMR9"/>
              </a:rPr>
              <a:t>=distance</a:t>
            </a:r>
          </a:p>
          <a:p>
            <a:r>
              <a:rPr lang="en-US" altLang="zh-CN" dirty="0">
                <a:latin typeface="CMR9"/>
              </a:rPr>
              <a:t>new </a:t>
            </a:r>
            <a:r>
              <a:rPr lang="en-US" altLang="zh-CN" dirty="0" err="1">
                <a:latin typeface="CMR9"/>
              </a:rPr>
              <a:t>york</a:t>
            </a:r>
            <a:r>
              <a:rPr lang="en-US" altLang="zh-CN" dirty="0">
                <a:latin typeface="CMR9"/>
              </a:rPr>
              <a:t> </a:t>
            </a:r>
            <a:r>
              <a:rPr lang="en-US" altLang="zh-CN" dirty="0" err="1">
                <a:latin typeface="CMR9"/>
              </a:rPr>
              <a:t>boston</a:t>
            </a:r>
            <a:r>
              <a:rPr lang="en-US" altLang="zh-CN" dirty="0">
                <a:latin typeface="CMR9"/>
              </a:rPr>
              <a:t>)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NRT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NRR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NRR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RR </a:t>
            </a:r>
            <a:r>
              <a:rPr lang="en-US" altLang="zh-CN" dirty="0">
                <a:latin typeface="CMSY9"/>
              </a:rPr>
              <a:t>!</a:t>
            </a:r>
          </a:p>
          <a:p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RR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NRR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RT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RT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RR</a:t>
            </a:r>
            <a:r>
              <a:rPr lang="en-US" altLang="zh-CN" dirty="0">
                <a:latin typeface="CMR9"/>
              </a:rPr>
              <a:t>(</a:t>
            </a:r>
            <a:r>
              <a:rPr lang="en-US" altLang="zh-CN" dirty="0">
                <a:latin typeface="CMMI9"/>
              </a:rPr>
              <a:t>q</a:t>
            </a:r>
            <a:r>
              <a:rPr lang="en-US" altLang="zh-CN" sz="800" dirty="0">
                <a:latin typeface="CMR6"/>
              </a:rPr>
              <a:t>11</a:t>
            </a:r>
            <a:r>
              <a:rPr lang="en-US" altLang="zh-CN" dirty="0">
                <a:latin typeface="CMR9"/>
              </a:rPr>
              <a:t>=</a:t>
            </a:r>
            <a:r>
              <a:rPr lang="en-US" altLang="zh-CN" dirty="0" err="1">
                <a:latin typeface="CMR9"/>
              </a:rPr>
              <a:t>boston</a:t>
            </a:r>
            <a:r>
              <a:rPr lang="en-US" altLang="zh-CN" dirty="0">
                <a:latin typeface="CMR9"/>
              </a:rPr>
              <a:t> tourism)</a:t>
            </a:r>
          </a:p>
          <a:p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NRR</a:t>
            </a:r>
            <a:r>
              <a:rPr lang="en-US" altLang="zh-CN" dirty="0">
                <a:latin typeface="CMR9"/>
              </a:rPr>
              <a:t>(</a:t>
            </a:r>
            <a:r>
              <a:rPr lang="en-US" altLang="zh-CN" dirty="0">
                <a:latin typeface="CMMI9"/>
              </a:rPr>
              <a:t>q</a:t>
            </a:r>
            <a:r>
              <a:rPr lang="en-US" altLang="zh-CN" sz="800" dirty="0">
                <a:latin typeface="CMR6"/>
              </a:rPr>
              <a:t>12</a:t>
            </a:r>
            <a:r>
              <a:rPr lang="en-US" altLang="zh-CN" dirty="0">
                <a:latin typeface="CMR9"/>
              </a:rPr>
              <a:t>=</a:t>
            </a:r>
            <a:r>
              <a:rPr lang="en-US" altLang="zh-CN" dirty="0" err="1">
                <a:latin typeface="CMR9"/>
              </a:rPr>
              <a:t>nyc</a:t>
            </a:r>
            <a:r>
              <a:rPr lang="en-US" altLang="zh-CN" dirty="0">
                <a:latin typeface="CMR9"/>
              </a:rPr>
              <a:t> tourism)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NRR</a:t>
            </a:r>
            <a:r>
              <a:rPr lang="en-US" altLang="zh-CN" dirty="0">
                <a:latin typeface="CMR9"/>
              </a:rPr>
              <a:t>(</a:t>
            </a:r>
            <a:r>
              <a:rPr lang="en-US" altLang="zh-CN" dirty="0">
                <a:latin typeface="CMMI9"/>
              </a:rPr>
              <a:t>q</a:t>
            </a:r>
            <a:r>
              <a:rPr lang="en-US" altLang="zh-CN" sz="800" dirty="0">
                <a:latin typeface="CMR6"/>
              </a:rPr>
              <a:t>13</a:t>
            </a:r>
            <a:r>
              <a:rPr lang="en-US" altLang="zh-CN" dirty="0">
                <a:latin typeface="CMR9"/>
              </a:rPr>
              <a:t>=</a:t>
            </a:r>
            <a:r>
              <a:rPr lang="en-US" altLang="zh-CN" dirty="0" err="1">
                <a:latin typeface="CMR9"/>
              </a:rPr>
              <a:t>philadelphia</a:t>
            </a:r>
            <a:r>
              <a:rPr lang="en-US" altLang="zh-CN" dirty="0">
                <a:latin typeface="CMR9"/>
              </a:rPr>
              <a:t> </a:t>
            </a:r>
            <a:r>
              <a:rPr lang="en-US" altLang="zh-CN" dirty="0" err="1">
                <a:latin typeface="CMR9"/>
              </a:rPr>
              <a:t>nyc</a:t>
            </a:r>
            <a:endParaRPr lang="en-US" altLang="zh-CN" dirty="0">
              <a:latin typeface="CMR9"/>
            </a:endParaRPr>
          </a:p>
          <a:p>
            <a:r>
              <a:rPr lang="en-US" altLang="zh-CN" dirty="0">
                <a:latin typeface="CMR9"/>
              </a:rPr>
              <a:t>distance)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NRR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RT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NRR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RR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NRT </a:t>
            </a:r>
            <a:r>
              <a:rPr lang="en-US" altLang="zh-CN" dirty="0">
                <a:latin typeface="CMSY9"/>
              </a:rPr>
              <a:t>!</a:t>
            </a:r>
          </a:p>
          <a:p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NRT </a:t>
            </a:r>
            <a:r>
              <a:rPr lang="en-US" altLang="zh-CN" dirty="0">
                <a:latin typeface="CMR9"/>
              </a:rPr>
              <a:t>(</a:t>
            </a:r>
            <a:r>
              <a:rPr lang="en-US" altLang="zh-CN" dirty="0">
                <a:latin typeface="CMMI9"/>
              </a:rPr>
              <a:t>q</a:t>
            </a:r>
            <a:r>
              <a:rPr lang="en-US" altLang="zh-CN" sz="800" dirty="0">
                <a:latin typeface="CMR6"/>
              </a:rPr>
              <a:t>19</a:t>
            </a:r>
            <a:r>
              <a:rPr lang="en-US" altLang="zh-CN" dirty="0">
                <a:latin typeface="CMR9"/>
              </a:rPr>
              <a:t>=</a:t>
            </a:r>
            <a:r>
              <a:rPr lang="en-US" altLang="zh-CN" dirty="0" err="1">
                <a:latin typeface="CMR9"/>
              </a:rPr>
              <a:t>philadelphia</a:t>
            </a:r>
            <a:r>
              <a:rPr lang="en-US" altLang="zh-CN" dirty="0">
                <a:latin typeface="CMR9"/>
              </a:rPr>
              <a:t> </a:t>
            </a:r>
            <a:r>
              <a:rPr lang="en-US" altLang="zh-CN" dirty="0" err="1">
                <a:latin typeface="CMR9"/>
              </a:rPr>
              <a:t>nyc</a:t>
            </a:r>
            <a:r>
              <a:rPr lang="en-US" altLang="zh-CN" dirty="0">
                <a:latin typeface="CMR9"/>
              </a:rPr>
              <a:t> travel)</a:t>
            </a:r>
            <a:r>
              <a:rPr lang="en-US" altLang="zh-CN" dirty="0">
                <a:latin typeface="CMSY9"/>
              </a:rPr>
              <a:t>!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NRT </a:t>
            </a:r>
            <a:r>
              <a:rPr lang="en-US" altLang="zh-CN" dirty="0">
                <a:latin typeface="CMR9"/>
              </a:rPr>
              <a:t>(</a:t>
            </a:r>
            <a:r>
              <a:rPr lang="en-US" altLang="zh-CN" dirty="0">
                <a:latin typeface="CMMI9"/>
              </a:rPr>
              <a:t>q</a:t>
            </a:r>
            <a:r>
              <a:rPr lang="en-US" altLang="zh-CN" sz="800" dirty="0">
                <a:latin typeface="CMR6"/>
              </a:rPr>
              <a:t>20</a:t>
            </a:r>
            <a:r>
              <a:rPr lang="en-US" altLang="zh-CN" dirty="0">
                <a:latin typeface="CMR9"/>
              </a:rPr>
              <a:t>=</a:t>
            </a:r>
            <a:r>
              <a:rPr lang="en-US" altLang="zh-CN" dirty="0" err="1">
                <a:latin typeface="CMR9"/>
              </a:rPr>
              <a:t>philadelphia</a:t>
            </a:r>
            <a:endParaRPr lang="en-US" altLang="zh-CN" dirty="0">
              <a:latin typeface="CMR9"/>
            </a:endParaRPr>
          </a:p>
          <a:p>
            <a:r>
              <a:rPr lang="en-US" altLang="zh-CN" dirty="0" err="1">
                <a:latin typeface="CMR9"/>
              </a:rPr>
              <a:t>nyc</a:t>
            </a:r>
            <a:r>
              <a:rPr lang="en-US" altLang="zh-CN" dirty="0">
                <a:latin typeface="CMR9"/>
              </a:rPr>
              <a:t> train) </a:t>
            </a:r>
            <a:r>
              <a:rPr lang="en-US" altLang="zh-CN" dirty="0">
                <a:latin typeface="CMSY9"/>
              </a:rPr>
              <a:t>! </a:t>
            </a:r>
            <a:r>
              <a:rPr lang="en-US" altLang="zh-CN" dirty="0">
                <a:latin typeface="CMMI9"/>
              </a:rPr>
              <a:t>S</a:t>
            </a:r>
            <a:r>
              <a:rPr lang="en-US" altLang="zh-CN" sz="800" dirty="0">
                <a:latin typeface="CMMI6"/>
              </a:rPr>
              <a:t>NRT </a:t>
            </a:r>
            <a:r>
              <a:rPr lang="en-US" altLang="zh-CN" dirty="0">
                <a:latin typeface="CMR9"/>
              </a:rPr>
              <a:t>(</a:t>
            </a:r>
            <a:r>
              <a:rPr lang="en-US" altLang="zh-CN" dirty="0">
                <a:latin typeface="CMMI9"/>
              </a:rPr>
              <a:t>q</a:t>
            </a:r>
            <a:r>
              <a:rPr lang="en-US" altLang="zh-CN" sz="800" dirty="0">
                <a:latin typeface="CMR6"/>
              </a:rPr>
              <a:t>21 </a:t>
            </a:r>
            <a:r>
              <a:rPr lang="en-US" altLang="zh-CN" dirty="0">
                <a:latin typeface="CMR9"/>
              </a:rPr>
              <a:t>=</a:t>
            </a:r>
            <a:r>
              <a:rPr lang="en-US" altLang="zh-CN" dirty="0" err="1">
                <a:latin typeface="CMR9"/>
              </a:rPr>
              <a:t>philadelphia</a:t>
            </a:r>
            <a:r>
              <a:rPr lang="en-US" altLang="zh-CN" dirty="0">
                <a:latin typeface="CMR9"/>
              </a:rPr>
              <a:t> </a:t>
            </a:r>
            <a:r>
              <a:rPr lang="en-US" altLang="zh-CN" dirty="0" err="1">
                <a:latin typeface="CMR9"/>
              </a:rPr>
              <a:t>nyc</a:t>
            </a:r>
            <a:r>
              <a:rPr lang="en-US" altLang="zh-CN" dirty="0">
                <a:latin typeface="CMR9"/>
              </a:rPr>
              <a:t> bus). Our states</a:t>
            </a:r>
          </a:p>
          <a:p>
            <a:r>
              <a:rPr lang="en-US" altLang="zh-CN" dirty="0">
                <a:latin typeface="CMR9"/>
              </a:rPr>
              <a:t>correctly suggests that the user is in the exploration states</a:t>
            </a:r>
          </a:p>
          <a:p>
            <a:r>
              <a:rPr lang="en-US" altLang="zh-CN" dirty="0">
                <a:latin typeface="CMR9"/>
              </a:rPr>
              <a:t>(RR, NRR, NRR) from </a:t>
            </a:r>
            <a:r>
              <a:rPr lang="en-US" altLang="zh-CN" dirty="0">
                <a:latin typeface="CMMI9"/>
              </a:rPr>
              <a:t>q</a:t>
            </a:r>
            <a:r>
              <a:rPr lang="en-US" altLang="zh-CN" sz="800" dirty="0">
                <a:latin typeface="CMR6"/>
              </a:rPr>
              <a:t>11 </a:t>
            </a:r>
            <a:r>
              <a:rPr lang="en-US" altLang="zh-CN" dirty="0">
                <a:latin typeface="CMR9"/>
              </a:rPr>
              <a:t>to </a:t>
            </a:r>
            <a:r>
              <a:rPr lang="en-US" altLang="zh-CN" dirty="0">
                <a:latin typeface="CMMI9"/>
              </a:rPr>
              <a:t>q</a:t>
            </a:r>
            <a:r>
              <a:rPr lang="en-US" altLang="zh-CN" sz="800" dirty="0">
                <a:latin typeface="CMR6"/>
              </a:rPr>
              <a:t>13</a:t>
            </a:r>
            <a:r>
              <a:rPr lang="en-US" altLang="zh-CN" dirty="0">
                <a:latin typeface="CMR9"/>
              </a:rPr>
              <a:t>, while he keeps </a:t>
            </a:r>
            <a:r>
              <a:rPr lang="en-US" altLang="zh-CN" dirty="0" err="1">
                <a:latin typeface="CMR9"/>
              </a:rPr>
              <a:t>chang</a:t>
            </a:r>
            <a:r>
              <a:rPr lang="en-US" altLang="zh-CN" dirty="0">
                <a:latin typeface="CMR9"/>
              </a:rPr>
              <a:t>-</a:t>
            </a:r>
          </a:p>
          <a:p>
            <a:r>
              <a:rPr lang="en-US" altLang="zh-CN" dirty="0" err="1">
                <a:latin typeface="CMR9"/>
              </a:rPr>
              <a:t>ing</a:t>
            </a:r>
            <a:r>
              <a:rPr lang="en-US" altLang="zh-CN" dirty="0">
                <a:latin typeface="CMR9"/>
              </a:rPr>
              <a:t> queries to explore from city to city (</a:t>
            </a:r>
            <a:r>
              <a:rPr lang="en-US" altLang="zh-CN" dirty="0" err="1">
                <a:latin typeface="CMR9"/>
              </a:rPr>
              <a:t>boston</a:t>
            </a:r>
            <a:r>
              <a:rPr lang="en-US" altLang="zh-CN" dirty="0">
                <a:latin typeface="CMR9"/>
              </a:rPr>
              <a:t>, new </a:t>
            </a:r>
            <a:r>
              <a:rPr lang="en-US" altLang="zh-CN" dirty="0" err="1">
                <a:latin typeface="CMR9"/>
              </a:rPr>
              <a:t>york</a:t>
            </a:r>
            <a:endParaRPr lang="en-US" altLang="zh-CN" dirty="0">
              <a:latin typeface="CMR9"/>
            </a:endParaRPr>
          </a:p>
          <a:p>
            <a:r>
              <a:rPr lang="en-US" altLang="zh-CN" dirty="0">
                <a:latin typeface="CMR9"/>
              </a:rPr>
              <a:t>city, and </a:t>
            </a:r>
            <a:r>
              <a:rPr lang="en-US" altLang="zh-CN" dirty="0" err="1">
                <a:latin typeface="CMR9"/>
              </a:rPr>
              <a:t>philadelphia</a:t>
            </a:r>
            <a:r>
              <a:rPr lang="en-US" altLang="zh-CN" dirty="0">
                <a:latin typeface="CMR9"/>
              </a:rPr>
              <a:t>). The user eventually </a:t>
            </a:r>
            <a:r>
              <a:rPr lang="en-US" altLang="zh-CN" dirty="0" err="1">
                <a:latin typeface="CMR9"/>
              </a:rPr>
              <a:t>nds</a:t>
            </a:r>
            <a:r>
              <a:rPr lang="en-US" altLang="zh-CN" dirty="0">
                <a:latin typeface="CMR9"/>
              </a:rPr>
              <a:t> the cities,</a:t>
            </a:r>
          </a:p>
          <a:p>
            <a:r>
              <a:rPr lang="en-US" altLang="zh-CN" dirty="0" err="1">
                <a:latin typeface="CMR9"/>
              </a:rPr>
              <a:t>philadelphia</a:t>
            </a:r>
            <a:r>
              <a:rPr lang="en-US" altLang="zh-CN" dirty="0">
                <a:latin typeface="CMR9"/>
              </a:rPr>
              <a:t> and </a:t>
            </a:r>
            <a:r>
              <a:rPr lang="en-US" altLang="zh-CN" dirty="0" err="1">
                <a:latin typeface="CMR9"/>
              </a:rPr>
              <a:t>nyc</a:t>
            </a:r>
            <a:r>
              <a:rPr lang="en-US" altLang="zh-CN" dirty="0">
                <a:latin typeface="CMR9"/>
              </a:rPr>
              <a:t>, that </a:t>
            </a:r>
            <a:r>
              <a:rPr lang="en-US" altLang="zh-CN" dirty="0" err="1">
                <a:latin typeface="CMR9"/>
              </a:rPr>
              <a:t>fulll</a:t>
            </a:r>
            <a:r>
              <a:rPr lang="en-US" altLang="zh-CN" dirty="0">
                <a:latin typeface="CMR9"/>
              </a:rPr>
              <a:t> the information need {\</a:t>
            </a:r>
            <a:r>
              <a:rPr lang="en-US" altLang="zh-CN" dirty="0">
                <a:latin typeface="CMTI9"/>
              </a:rPr>
              <a:t>best</a:t>
            </a:r>
          </a:p>
          <a:p>
            <a:r>
              <a:rPr lang="en-US" altLang="zh-CN" dirty="0">
                <a:latin typeface="CMTI9"/>
              </a:rPr>
              <a:t>US destinations within a 150-mile radius</a:t>
            </a:r>
            <a:r>
              <a:rPr lang="en-US" altLang="zh-CN" dirty="0">
                <a:latin typeface="CMR9"/>
              </a:rPr>
              <a:t>". During the last</a:t>
            </a:r>
          </a:p>
          <a:p>
            <a:r>
              <a:rPr lang="en-US" altLang="zh-CN" dirty="0">
                <a:latin typeface="CMR9"/>
              </a:rPr>
              <a:t>3 queries, the user exploits the current subtopic (</a:t>
            </a:r>
            <a:r>
              <a:rPr lang="en-US" altLang="zh-CN" dirty="0" err="1">
                <a:latin typeface="CMR9"/>
              </a:rPr>
              <a:t>philadel</a:t>
            </a:r>
            <a:r>
              <a:rPr lang="en-US" altLang="zh-CN" dirty="0">
                <a:latin typeface="CMR9"/>
              </a:rPr>
              <a:t>-</a:t>
            </a:r>
          </a:p>
          <a:p>
            <a:r>
              <a:rPr lang="en-US" altLang="zh-CN" dirty="0" err="1">
                <a:latin typeface="CMR9"/>
              </a:rPr>
              <a:t>phia</a:t>
            </a:r>
            <a:r>
              <a:rPr lang="en-US" altLang="zh-CN" dirty="0">
                <a:latin typeface="CMR9"/>
              </a:rPr>
              <a:t> and </a:t>
            </a:r>
            <a:r>
              <a:rPr lang="en-US" altLang="zh-CN" dirty="0" err="1">
                <a:latin typeface="CMR9"/>
              </a:rPr>
              <a:t>nyc</a:t>
            </a:r>
            <a:r>
              <a:rPr lang="en-US" altLang="zh-CN" dirty="0">
                <a:latin typeface="CMR9"/>
              </a:rPr>
              <a:t>) to </a:t>
            </a:r>
            <a:r>
              <a:rPr lang="en-US" altLang="zh-CN" dirty="0" err="1">
                <a:latin typeface="CMR9"/>
              </a:rPr>
              <a:t>nd</a:t>
            </a:r>
            <a:r>
              <a:rPr lang="en-US" altLang="zh-CN" dirty="0">
                <a:latin typeface="CMR9"/>
              </a:rPr>
              <a:t> out more </a:t>
            </a:r>
            <a:r>
              <a:rPr lang="en-US" altLang="zh-CN" dirty="0" err="1">
                <a:latin typeface="CMR9"/>
              </a:rPr>
              <a:t>specics</a:t>
            </a:r>
            <a:r>
              <a:rPr lang="en-US" altLang="zh-CN" dirty="0">
                <a:latin typeface="CMR9"/>
              </a:rPr>
              <a:t> on transportations</a:t>
            </a:r>
          </a:p>
          <a:p>
            <a:r>
              <a:rPr lang="en-US" altLang="zh-CN" dirty="0">
                <a:latin typeface="CMR9"/>
              </a:rPr>
              <a:t>(travel, train, bus) about them.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 flipV="1">
            <a:off x="5143131" y="5379014"/>
            <a:ext cx="7048870" cy="8708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053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1201</TotalTime>
  <Words>894</Words>
  <Application>Microsoft Office PowerPoint</Application>
  <PresentationFormat>宽屏</PresentationFormat>
  <Paragraphs>101</Paragraphs>
  <Slides>15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8" baseType="lpstr">
      <vt:lpstr>CMMI6</vt:lpstr>
      <vt:lpstr>CMMI9</vt:lpstr>
      <vt:lpstr>CMR6</vt:lpstr>
      <vt:lpstr>CMR9</vt:lpstr>
      <vt:lpstr>CMSY9</vt:lpstr>
      <vt:lpstr>CMTI9</vt:lpstr>
      <vt:lpstr>等线</vt:lpstr>
      <vt:lpstr>等线 Light</vt:lpstr>
      <vt:lpstr>宋体</vt:lpstr>
      <vt:lpstr>Arial</vt:lpstr>
      <vt:lpstr>Times New Roman</vt:lpstr>
      <vt:lpstr>Office 主题​​</vt:lpstr>
      <vt:lpstr>Equation.AxMath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China</cp:lastModifiedBy>
  <cp:revision>51</cp:revision>
  <dcterms:created xsi:type="dcterms:W3CDTF">2018-03-14T08:21:57Z</dcterms:created>
  <dcterms:modified xsi:type="dcterms:W3CDTF">2018-03-26T09:13:48Z</dcterms:modified>
</cp:coreProperties>
</file>

<file path=docProps/thumbnail.jpeg>
</file>